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6" r:id="rId2"/>
    <p:sldId id="260" r:id="rId3"/>
    <p:sldId id="257" r:id="rId4"/>
    <p:sldId id="258" r:id="rId5"/>
    <p:sldId id="261" r:id="rId6"/>
    <p:sldId id="262" r:id="rId7"/>
    <p:sldId id="263" r:id="rId8"/>
    <p:sldId id="264" r:id="rId9"/>
    <p:sldId id="267" r:id="rId10"/>
    <p:sldId id="308" r:id="rId11"/>
    <p:sldId id="314" r:id="rId12"/>
    <p:sldId id="311" r:id="rId13"/>
    <p:sldId id="299" r:id="rId14"/>
    <p:sldId id="312" r:id="rId15"/>
    <p:sldId id="313" r:id="rId16"/>
    <p:sldId id="315" r:id="rId17"/>
    <p:sldId id="275" r:id="rId18"/>
    <p:sldId id="274" r:id="rId19"/>
    <p:sldId id="316" r:id="rId20"/>
    <p:sldId id="310" r:id="rId21"/>
    <p:sldId id="277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slide" id="{0922D8A4-6764-6047-8AD2-B36E28E5C127}">
          <p14:sldIdLst>
            <p14:sldId id="256"/>
          </p14:sldIdLst>
        </p14:section>
        <p14:section name="Getting Started" id="{42B11BAF-0D45-3741-948C-1BD236C2C4F8}">
          <p14:sldIdLst>
            <p14:sldId id="260"/>
            <p14:sldId id="257"/>
            <p14:sldId id="258"/>
            <p14:sldId id="261"/>
            <p14:sldId id="262"/>
            <p14:sldId id="263"/>
            <p14:sldId id="264"/>
          </p14:sldIdLst>
        </p14:section>
        <p14:section name="Intro to REV UP MA (if new members)" id="{31D31DED-53AA-7A4C-B628-C0D09EB59210}">
          <p14:sldIdLst>
            <p14:sldId id="267"/>
          </p14:sldIdLst>
        </p14:section>
        <p14:section name="Primary Election Debrief" id="{5D6F80B3-B3C5-4D71-A3A0-08F31B1DF0AF}">
          <p14:sldIdLst>
            <p14:sldId id="308"/>
            <p14:sldId id="314"/>
          </p14:sldIdLst>
        </p14:section>
        <p14:section name="Disability Voting Rights Week Debrief" id="{870C60FB-0F85-4089-A7EF-F13FC1D90DBF}">
          <p14:sldIdLst>
            <p14:sldId id="311"/>
          </p14:sldIdLst>
        </p14:section>
        <p14:section name="Debrief on Accessible Voting Equipment Fairs" id="{B6627F68-BA5B-3648-8B45-0403F9DA92CE}">
          <p14:sldIdLst>
            <p14:sldId id="299"/>
            <p14:sldId id="312"/>
            <p14:sldId id="313"/>
          </p14:sldIdLst>
        </p14:section>
        <p14:section name="Important Dates" id="{C5637C33-EAA7-4507-B527-D297D906B5FD}">
          <p14:sldIdLst>
            <p14:sldId id="315"/>
          </p14:sldIdLst>
        </p14:section>
        <p14:section name="Conclusion" id="{B16BCA7F-0123-9745-A0BE-EEEBAC673A0D}">
          <p14:sldIdLst>
            <p14:sldId id="275"/>
            <p14:sldId id="274"/>
            <p14:sldId id="316"/>
            <p14:sldId id="310"/>
            <p14:sldId id="277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69" dt="2026-09-24T14:31:47.734"/>
    <p1510:client id="{D04D44C5-D519-42AF-8E28-40316C185154}" v="2736" dt="2026-09-24T15:15:31.4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170"/>
    <p:restoredTop sz="94671"/>
  </p:normalViewPr>
  <p:slideViewPr>
    <p:cSldViewPr snapToGrid="0">
      <p:cViewPr varScale="1">
        <p:scale>
          <a:sx n="58" d="100"/>
          <a:sy n="58" d="100"/>
        </p:scale>
        <p:origin x="58" y="4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0" d="100"/>
        <a:sy n="1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82DCD-A05A-054D-B6A6-E8FDA713561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25BCE-8F0F-3D46-B4FB-B2AC4C236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35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25BCE-8F0F-3D46-B4FB-B2AC4C2365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59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D25BCE-8F0F-3D46-B4FB-B2AC4C23658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4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D3803-31EF-D144-A8A6-F176E546C0CE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8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4B0DA-23F1-E040-BA4E-50826DD041D2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63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FDA8F-8D56-494B-920D-D15F79577580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18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4E17D-CE86-9F4A-BD9B-6D62BEFE9D88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92396-805F-CF40-8F17-6D6586905BD7}" type="datetime1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850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007-0733-4B47-A9B5-0655EEA55BFB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69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4FB0-1B63-934E-A6F9-E0F2D2BD3332}" type="datetime1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70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E621-481D-E544-A1EF-D0BA9EDF6D5A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66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D8384-DBE2-FB40-B8A0-9006EDA6DBAC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88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F4FDB-8A9D-B545-A9A8-09E12BC6C0C6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1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9415-8EA6-F949-8014-49EB670CE2F2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7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8B63C-DCD1-3640-A04A-E501E9A5700C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7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evupma.org/wp/sign-up/" TargetMode="External"/><Relationship Id="rId2" Type="http://schemas.openxmlformats.org/officeDocument/2006/relationships/hyperlink" Target="https://revupma.org/wp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lc-ma.org/polling-place-compliance-short-for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lc-ma.org/polling-place-grassroots-survey/" TargetMode="External"/><Relationship Id="rId2" Type="http://schemas.openxmlformats.org/officeDocument/2006/relationships/hyperlink" Target="mailto:bzimmerman@dlc-ma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7GsKMpP89s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rNl2dCFXRQ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revupma.org" TargetMode="External"/><Relationship Id="rId2" Type="http://schemas.openxmlformats.org/officeDocument/2006/relationships/hyperlink" Target="mailto:bridget.murphy@sec.state.ma.u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bzimmerman@dlc-ma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obilize.us/rev-up-aapd/c/dvrw-2026/event/create/" TargetMode="External"/><Relationship Id="rId4" Type="http://schemas.openxmlformats.org/officeDocument/2006/relationships/hyperlink" Target="mailto:info@revupma.org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cloud.microsoft/r/CFAWMaFHK3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revupma.org/wp/" TargetMode="External"/><Relationship Id="rId2" Type="http://schemas.openxmlformats.org/officeDocument/2006/relationships/hyperlink" Target="https://revupma.org/wp/sign-up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/>
          <a:lstStyle/>
          <a:p>
            <a:r>
              <a:rPr lang="en-US" b="1" dirty="0">
                <a:latin typeface="Arial"/>
                <a:cs typeface="Arial"/>
              </a:rPr>
              <a:t>REV UP MA September 2026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45095"/>
            <a:ext cx="9144000" cy="165576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sz="3200" dirty="0">
                <a:latin typeface="Arial"/>
                <a:cs typeface="Arial"/>
              </a:rPr>
              <a:t>Thursday, September 24, 2026 </a:t>
            </a:r>
          </a:p>
          <a:p>
            <a:pPr>
              <a:lnSpc>
                <a:spcPct val="110000"/>
              </a:lnSpc>
            </a:pPr>
            <a:r>
              <a:rPr lang="en-US" sz="3200" dirty="0">
                <a:latin typeface="Arial"/>
                <a:cs typeface="Arial"/>
              </a:rPr>
              <a:t>1 PM – 2 PM</a:t>
            </a:r>
          </a:p>
          <a:p>
            <a:pPr>
              <a:lnSpc>
                <a:spcPct val="11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Zoom </a:t>
            </a:r>
          </a:p>
        </p:txBody>
      </p:sp>
      <p:pic>
        <p:nvPicPr>
          <p:cNvPr id="1030" name="Picture 6" descr="REV Up Mass logo reads, Register! Educate! Vote! Use your Power. Make the disability vote count">
            <a:extLst>
              <a:ext uri="{FF2B5EF4-FFF2-40B4-BE49-F238E27FC236}">
                <a16:creationId xmlns:a16="http://schemas.microsoft.com/office/drawing/2014/main" id="{2807E451-C298-4A80-E982-B443AC2EA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495" y="109114"/>
            <a:ext cx="2611549" cy="261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709C5-FB88-D9E3-6496-9F6684D0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1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A72C2-D1C3-5701-D435-D4CD7B68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Housekeeping &amp; Accessibility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DFDC40-8105-984F-105D-42F44EB3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2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782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D1491-DFB2-EF90-3105-6C0270943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Accessibility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34818-8AFE-E3E0-FFCE-953335198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1969301"/>
            <a:ext cx="7560854" cy="4650160"/>
          </a:xfrm>
        </p:spPr>
        <p:txBody>
          <a:bodyPr anchor="t"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Keep chat use to a minimum if you are able</a:t>
            </a:r>
          </a:p>
          <a:p>
            <a:pPr>
              <a:lnSpc>
                <a:spcPct val="120000"/>
              </a:lnSpc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Captioning: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CART Captioner Denise is providing captions</a:t>
            </a:r>
          </a:p>
          <a:p>
            <a:pPr lvl="1">
              <a:lnSpc>
                <a:spcPct val="120000"/>
              </a:lnSpc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To view captions: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Click the ‘CC’ or ‘Show Captions’ button at the bottom of your Zoom screen (it may also be under the ‘More’ button depending on your device.) </a:t>
            </a:r>
          </a:p>
          <a:p>
            <a:pPr lvl="1">
              <a:lnSpc>
                <a:spcPct val="120000"/>
              </a:lnSpc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To adjust font size and color: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click the carrot or ‘up’ arrow ^ and ‘Caption Settings.’</a:t>
            </a:r>
          </a:p>
          <a:p>
            <a:pPr lvl="1">
              <a:lnSpc>
                <a:spcPct val="120000"/>
              </a:lnSpc>
            </a:pP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Streamtext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link provided in chat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Screenshot of the menu bar on a Zoom meeting. The arrow next to the ‘Show Captions’ or ‘CC’ button is being pressed, and the mouse is selecting caption settings. ">
            <a:extLst>
              <a:ext uri="{FF2B5EF4-FFF2-40B4-BE49-F238E27FC236}">
                <a16:creationId xmlns:a16="http://schemas.microsoft.com/office/drawing/2014/main" id="{8EB117A4-2A19-0402-09B1-2BE359888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3347" y="2456443"/>
            <a:ext cx="4082717" cy="3116418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59BBE6F-E3C7-9DA8-73FE-058F99715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3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19716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4FFD1-804F-E074-3003-68764A3E4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Accessibility,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71ED0-C505-E609-BB04-BBF7375DD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ASL interpreters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be spotlit/readily visible on your screen while they interpreting. 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case of tech issues, you can pin the interpreters on your screen by clicking the three dots on the right of the ASL interpreters’ screens and pressing ‘Pin.’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you hear the ASL interpreters speak, they are interpreting for someone who is speaking ASL.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Please let us know if you have any issues with accessing CART captions or viewing ASL interpreters!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43631-FB6F-9967-B6A2-BAC6BDE8C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4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91181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12DCE-DD88-A252-9D33-19AA882F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Any other access needs?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7F7D8-4472-CF42-5F40-8D6FA8F6E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Feel free to speak up or message Brianna in the chat!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DA61F-9FEF-6E24-9AE5-76FA52B6F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400" smtClean="0"/>
              <a:t>5</a:t>
            </a:fld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49576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900EAC-3F58-78D5-40AE-470C79B65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Housekeeping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F3EC66-C471-34CD-4503-5C43B8C90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8383"/>
            <a:ext cx="6549189" cy="4717967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7400" b="1" dirty="0"/>
              <a:t>Say your name before you speak.</a:t>
            </a:r>
          </a:p>
          <a:p>
            <a:pPr>
              <a:lnSpc>
                <a:spcPct val="120000"/>
              </a:lnSpc>
            </a:pPr>
            <a:r>
              <a:rPr lang="en-US" sz="7800" b="1" dirty="0"/>
              <a:t>Use the raise hand feature </a:t>
            </a:r>
            <a:r>
              <a:rPr lang="en-US" sz="7800" dirty="0"/>
              <a:t>by clicking the ‘Reactions’  and ‘Raise hand’ buttons at the bottom of your screen. If you are joining by phone, dial *9 to raise and lower your hand. </a:t>
            </a:r>
          </a:p>
          <a:p>
            <a:pPr>
              <a:lnSpc>
                <a:spcPct val="120000"/>
              </a:lnSpc>
            </a:pPr>
            <a:r>
              <a:rPr lang="en-US" sz="7400" b="1" dirty="0"/>
              <a:t>Mute/unmute </a:t>
            </a:r>
            <a:r>
              <a:rPr lang="en-US" sz="7400" dirty="0"/>
              <a:t>by pressing the microphone button at the bottom left of your screen. If joining by phone, dial *6 to unmute/mute yourself. </a:t>
            </a:r>
          </a:p>
        </p:txBody>
      </p:sp>
      <p:pic>
        <p:nvPicPr>
          <p:cNvPr id="10" name="Picture 9" descr="A screenshot of the reaction buttons on a Zoom screen. The mouse is hovering over the reaction button and there are a variety of emoji reactions including a “Raise hand” button.">
            <a:extLst>
              <a:ext uri="{FF2B5EF4-FFF2-40B4-BE49-F238E27FC236}">
                <a16:creationId xmlns:a16="http://schemas.microsoft.com/office/drawing/2014/main" id="{2B69FD3C-DD98-DD97-4146-F5630EAF4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126" y="1704557"/>
            <a:ext cx="4130147" cy="3448886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86A2264-2205-9D74-2DF9-3FDB7E72B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6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5468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D5726-A60F-4613-9D2B-96FABA86A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Today’s Agenda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122B1-BD3A-32C2-12BD-1819099E4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7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01988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26D0-0071-C17F-0284-90923DD02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Today’s 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6E00C-3C57-351E-D53C-E118061D6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976"/>
            <a:ext cx="10928684" cy="504908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Skipping Introductions – say your name and organization when you speak or in the chat</a:t>
            </a:r>
            <a:endParaRPr lang="en-US" sz="240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2400" b="1" dirty="0"/>
              <a:t>Intro to REV UP MA </a:t>
            </a:r>
            <a:r>
              <a:rPr lang="en-US" sz="2400" dirty="0"/>
              <a:t>(if new members) (2 minutes)</a:t>
            </a:r>
            <a:endParaRPr lang="en-US" sz="240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2400" b="1" dirty="0"/>
              <a:t>Debrief on Primary Election: </a:t>
            </a:r>
            <a:r>
              <a:rPr lang="en-US" sz="2400" dirty="0"/>
              <a:t>Voting Experiences, Accessibility Issues, etc.</a:t>
            </a:r>
            <a:r>
              <a:rPr lang="en-US" sz="2400" b="1" dirty="0"/>
              <a:t> </a:t>
            </a:r>
            <a:r>
              <a:rPr lang="en-US" sz="2400" dirty="0"/>
              <a:t>(10 – 15 minutes)</a:t>
            </a:r>
            <a:endParaRPr lang="en-US" sz="2400" dirty="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2400" b="1" dirty="0">
                <a:cs typeface="Arial"/>
              </a:rPr>
              <a:t>Debrief on Disability Voting Rights Week Events </a:t>
            </a:r>
            <a:r>
              <a:rPr lang="en-US" sz="2400" dirty="0">
                <a:cs typeface="Arial"/>
              </a:rPr>
              <a:t>(10 – 15 minutes)</a:t>
            </a:r>
          </a:p>
          <a:p>
            <a:pPr>
              <a:lnSpc>
                <a:spcPct val="100000"/>
              </a:lnSpc>
            </a:pPr>
            <a:r>
              <a:rPr lang="en-US" sz="2400" b="1" dirty="0">
                <a:cs typeface="Arial"/>
              </a:rPr>
              <a:t>Accessible Voting Equipment Fair Feedback</a:t>
            </a:r>
            <a:r>
              <a:rPr lang="en-US" sz="2400" dirty="0">
                <a:cs typeface="Arial"/>
              </a:rPr>
              <a:t> (10 – 15 minutes)</a:t>
            </a:r>
          </a:p>
          <a:p>
            <a:pPr>
              <a:lnSpc>
                <a:spcPct val="100000"/>
              </a:lnSpc>
            </a:pPr>
            <a:r>
              <a:rPr lang="en-US" sz="2400" b="1" dirty="0">
                <a:cs typeface="Arial"/>
              </a:rPr>
              <a:t>Important Dates</a:t>
            </a:r>
            <a:r>
              <a:rPr lang="en-US" sz="2400" dirty="0">
                <a:cs typeface="Arial"/>
              </a:rPr>
              <a:t> (2 minutes)</a:t>
            </a:r>
          </a:p>
          <a:p>
            <a:pPr>
              <a:lnSpc>
                <a:spcPct val="100000"/>
              </a:lnSpc>
            </a:pPr>
            <a:r>
              <a:rPr lang="en-US" sz="2400" b="1" dirty="0">
                <a:cs typeface="Arial"/>
              </a:rPr>
              <a:t>Planning Ahead: Future events and advocacy </a:t>
            </a:r>
            <a:r>
              <a:rPr lang="en-US" sz="2400" dirty="0">
                <a:cs typeface="Arial"/>
              </a:rPr>
              <a:t>(last 5 – 10 minutes)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21B2EFC-E5FA-18E4-CA4E-4E9D47E4F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pPr/>
              <a:t>8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45447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E9D98-0A44-312F-F902-C64953DB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 to REV UP MA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93D04-C876-0507-6243-051ADE384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3788"/>
            <a:ext cx="9342437" cy="347257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600" b="1" dirty="0"/>
              <a:t>REV UP stands for “Register, Educate, Vote, Use your power!” </a:t>
            </a:r>
          </a:p>
          <a:p>
            <a:pPr>
              <a:lnSpc>
                <a:spcPct val="110000"/>
              </a:lnSpc>
            </a:pPr>
            <a:r>
              <a:rPr lang="en-US" sz="2600" dirty="0"/>
              <a:t>REV UP MA is a statewide coalition of organizations and individuals. We:</a:t>
            </a:r>
          </a:p>
          <a:p>
            <a:pPr lvl="1">
              <a:lnSpc>
                <a:spcPct val="110000"/>
              </a:lnSpc>
            </a:pPr>
            <a:r>
              <a:rPr lang="en-US" sz="2600" dirty="0"/>
              <a:t>Educate people with disabilities about voting rights</a:t>
            </a:r>
          </a:p>
          <a:p>
            <a:pPr lvl="1">
              <a:lnSpc>
                <a:spcPct val="110000"/>
              </a:lnSpc>
            </a:pPr>
            <a:r>
              <a:rPr lang="en-US" sz="2600" dirty="0"/>
              <a:t>Advocate for accessible voting processes</a:t>
            </a:r>
          </a:p>
          <a:p>
            <a:pPr lvl="1">
              <a:lnSpc>
                <a:spcPct val="110000"/>
              </a:lnSpc>
            </a:pPr>
            <a:r>
              <a:rPr lang="en-US" sz="2600" dirty="0"/>
              <a:t>Help people with disabilities to register to vote </a:t>
            </a:r>
          </a:p>
          <a:p>
            <a:pPr lvl="1">
              <a:lnSpc>
                <a:spcPct val="110000"/>
              </a:lnSpc>
            </a:pPr>
            <a:r>
              <a:rPr lang="en-US" sz="2600" dirty="0"/>
              <a:t>Encourage civic engagement of people with disabilities </a:t>
            </a:r>
          </a:p>
          <a:p>
            <a:pPr>
              <a:lnSpc>
                <a:spcPct val="110000"/>
              </a:lnSpc>
            </a:pPr>
            <a:r>
              <a:rPr lang="en-US" sz="2600" b="1" dirty="0"/>
              <a:t>Learn more: </a:t>
            </a:r>
            <a:r>
              <a:rPr lang="en-US" sz="2600" dirty="0"/>
              <a:t>visit </a:t>
            </a:r>
            <a:r>
              <a:rPr lang="en-US" sz="2600" dirty="0">
                <a:hlinkClick r:id="rId2"/>
              </a:rPr>
              <a:t>REV UP MA’s website </a:t>
            </a:r>
            <a:r>
              <a:rPr lang="en-US" sz="2600" dirty="0"/>
              <a:t>and </a:t>
            </a:r>
            <a:r>
              <a:rPr lang="en-US" sz="2600" dirty="0">
                <a:hlinkClick r:id="rId3"/>
              </a:rPr>
              <a:t>sign up for our email list! </a:t>
            </a:r>
            <a:endParaRPr lang="en-US" sz="2600" dirty="0"/>
          </a:p>
        </p:txBody>
      </p:sp>
      <p:pic>
        <p:nvPicPr>
          <p:cNvPr id="5" name="Picture 6" descr="REV Up Mass logo reads Register! Educate! Vote! Use your Power. Make the disability vote count">
            <a:extLst>
              <a:ext uri="{FF2B5EF4-FFF2-40B4-BE49-F238E27FC236}">
                <a16:creationId xmlns:a16="http://schemas.microsoft.com/office/drawing/2014/main" id="{051BB3D8-88E5-8CE5-D684-2549CE5DA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3174" y="2347535"/>
            <a:ext cx="2568826" cy="256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743BCB-B1AE-3316-A190-0F4B189A6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9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11232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E3786-5658-971D-E204-9DF5CEB7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Primary Election Debrief  </a:t>
            </a:r>
            <a:endParaRPr lang="en-US" b="1" dirty="0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F406F-4C1A-0492-1676-8DC055E38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cs typeface="Arial"/>
              </a:rPr>
              <a:t>Disability Law Center learned about: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cs typeface="Arial"/>
              </a:rPr>
              <a:t>Parking issues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cs typeface="Arial"/>
              </a:rPr>
              <a:t>Locked accessible entrances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cs typeface="Arial"/>
              </a:rPr>
              <a:t>Heavy doors </a:t>
            </a:r>
          </a:p>
          <a:p>
            <a:pPr lvl="1">
              <a:lnSpc>
                <a:spcPct val="110000"/>
              </a:lnSpc>
            </a:pPr>
            <a:r>
              <a:rPr lang="en-US" dirty="0" err="1">
                <a:cs typeface="Arial"/>
              </a:rPr>
              <a:t>AutoMARK</a:t>
            </a:r>
            <a:r>
              <a:rPr lang="en-US" dirty="0">
                <a:cs typeface="Arial"/>
              </a:rPr>
              <a:t> not being set up, lack of awareness of the </a:t>
            </a:r>
            <a:r>
              <a:rPr lang="en-US" dirty="0" err="1">
                <a:cs typeface="Arial"/>
              </a:rPr>
              <a:t>AutoMARK</a:t>
            </a:r>
            <a:r>
              <a:rPr lang="en-US" dirty="0">
                <a:cs typeface="Arial"/>
              </a:rPr>
              <a:t> 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cs typeface="Arial"/>
              </a:rPr>
              <a:t>Lack of signage directing people to accessible entrances </a:t>
            </a:r>
          </a:p>
          <a:p>
            <a:pPr>
              <a:lnSpc>
                <a:spcPct val="110000"/>
              </a:lnSpc>
            </a:pPr>
            <a:r>
              <a:rPr lang="en-US" sz="2400" b="1" dirty="0">
                <a:cs typeface="Arial"/>
              </a:rPr>
              <a:t>What were your voting experiences like? Did you encounter any issues?</a:t>
            </a:r>
          </a:p>
          <a:p>
            <a:pPr lvl="1">
              <a:lnSpc>
                <a:spcPct val="110000"/>
              </a:lnSpc>
            </a:pPr>
            <a:r>
              <a:rPr lang="en-US" dirty="0">
                <a:cs typeface="Arial"/>
              </a:rPr>
              <a:t>You can share your experiences by filling out </a:t>
            </a:r>
            <a:r>
              <a:rPr lang="en-US" dirty="0">
                <a:cs typeface="Arial"/>
                <a:hlinkClick r:id="rId2"/>
              </a:rPr>
              <a:t>DLC’s short survey </a:t>
            </a:r>
            <a:endParaRPr lang="en-US" dirty="0">
              <a:cs typeface="Arial"/>
            </a:endParaRPr>
          </a:p>
          <a:p>
            <a:pPr>
              <a:lnSpc>
                <a:spcPct val="110000"/>
              </a:lnSpc>
            </a:pPr>
            <a:endParaRPr lang="en-US" dirty="0">
              <a:cs typeface="Arial"/>
            </a:endParaRPr>
          </a:p>
          <a:p>
            <a:pPr>
              <a:lnSpc>
                <a:spcPct val="110000"/>
              </a:lnSpc>
            </a:pPr>
            <a:endParaRPr lang="en-US" dirty="0">
              <a:cs typeface="Arial"/>
            </a:endParaRPr>
          </a:p>
          <a:p>
            <a:pPr>
              <a:lnSpc>
                <a:spcPct val="110000"/>
              </a:lnSpc>
            </a:pPr>
            <a:endParaRPr lang="en-US" dirty="0" err="1">
              <a:cs typeface="Arial"/>
            </a:endParaRPr>
          </a:p>
          <a:p>
            <a:pPr>
              <a:lnSpc>
                <a:spcPct val="110000"/>
              </a:lnSpc>
            </a:pPr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68F28-9A3D-5BE1-943B-25002FEB5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117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E358A-DE8D-1DA9-C485-A8F2398E7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B0EB7-1C20-727C-99F6-27BCF7747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Polling Place Accessibility Surveys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11F85-E8A4-EE90-7137-984D55B18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Are you interested in conducting polling place accessibility survey? If so, do you know where you want to survey and if you are interested in teaming up with other members? </a:t>
            </a:r>
          </a:p>
          <a:p>
            <a:pPr lvl="1">
              <a:lnSpc>
                <a:spcPct val="100000"/>
              </a:lnSpc>
            </a:pPr>
            <a:r>
              <a:rPr lang="en-US" sz="2800" b="1" dirty="0"/>
              <a:t>Contact </a:t>
            </a:r>
            <a:r>
              <a:rPr lang="en-US" sz="2800" b="1" dirty="0">
                <a:hlinkClick r:id="rId2"/>
              </a:rPr>
              <a:t>bzimmerman@dlc-ma.org</a:t>
            </a:r>
            <a:r>
              <a:rPr lang="en-US" sz="2800" b="1" dirty="0"/>
              <a:t> to let us know!</a:t>
            </a:r>
          </a:p>
          <a:p>
            <a:pPr>
              <a:lnSpc>
                <a:spcPct val="100000"/>
              </a:lnSpc>
            </a:pPr>
            <a:r>
              <a:rPr lang="en-US" dirty="0">
                <a:hlinkClick r:id="rId3"/>
              </a:rPr>
              <a:t>Check out the full polling place accessibility survey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>
                <a:hlinkClick r:id="rId4"/>
              </a:rPr>
              <a:t>Watch the recorded polling place accessibility survey training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195FC-F1FD-C3BB-F48E-D05448725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63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05269-FD5C-C1EC-C70E-1E6960FBF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Disability Voting Rights Week Events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7BA3E-1F2E-373D-B48A-C4B85DBDE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Empowering Every Voter event with Massachusetts West Region Self-Advocacy in Chicopee (9/8)</a:t>
            </a:r>
          </a:p>
          <a:p>
            <a:r>
              <a:rPr lang="en-US" sz="2400" dirty="0"/>
              <a:t>REV UP the Disability Vote webinar with the Arc of Massachusetts (9/17)</a:t>
            </a:r>
          </a:p>
          <a:p>
            <a:pPr lvl="1"/>
            <a:r>
              <a:rPr lang="en-US" dirty="0">
                <a:hlinkClick r:id="rId2"/>
              </a:rPr>
              <a:t>Recorded and posted to YouTube</a:t>
            </a:r>
            <a:endParaRPr lang="en-US" dirty="0"/>
          </a:p>
          <a:p>
            <a:r>
              <a:rPr lang="en-US" sz="2400" dirty="0"/>
              <a:t>The Caring Force Western MA Disability Voting Rights Week and Direct-Support Professionals Recognition Week Celebration in Westfield (9/18)</a:t>
            </a:r>
          </a:p>
          <a:p>
            <a:r>
              <a:rPr lang="en-US" sz="2400" dirty="0"/>
              <a:t>Get Out the Vote Table at Danehy Park Family Day in Cambridge (9/19)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Any other events or ways that you celebrated Disability Voting Rights Week?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BBA4C-0E6C-53C0-ADE9-DAEC657D9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28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FD2C1-C6E3-8B03-2270-E91034E9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Accessible Voting Equipment Vendor Fairs </a:t>
            </a:r>
            <a:r>
              <a:rPr lang="en-US" dirty="0"/>
              <a:t>(August 10 – 14)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DAD59-3040-893A-8C55-F98164FDC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Fairs took place in Middleton, Northampton, Brockton, Watertown, and Worcester </a:t>
            </a:r>
          </a:p>
          <a:p>
            <a:pPr>
              <a:lnSpc>
                <a:spcPct val="100000"/>
              </a:lnSpc>
            </a:pPr>
            <a:r>
              <a:rPr lang="en-US" dirty="0"/>
              <a:t>Four vendors participated: </a:t>
            </a:r>
            <a:r>
              <a:rPr lang="en-US" dirty="0" err="1"/>
              <a:t>DemocracyLive</a:t>
            </a:r>
            <a:r>
              <a:rPr lang="en-US" dirty="0"/>
              <a:t> with </a:t>
            </a:r>
            <a:r>
              <a:rPr lang="en-US" dirty="0" err="1"/>
              <a:t>OmniBallot</a:t>
            </a:r>
            <a:r>
              <a:rPr lang="en-US" dirty="0"/>
              <a:t> Tablet, ES&amp;S with </a:t>
            </a:r>
            <a:r>
              <a:rPr lang="en-US" dirty="0" err="1"/>
              <a:t>AutoMARK</a:t>
            </a:r>
            <a:r>
              <a:rPr lang="en-US" dirty="0"/>
              <a:t> 2, LHS with Dominion </a:t>
            </a:r>
            <a:r>
              <a:rPr lang="en-US" dirty="0" err="1"/>
              <a:t>ImageCast</a:t>
            </a:r>
            <a:r>
              <a:rPr lang="en-US" dirty="0"/>
              <a:t> X BMD, and Smartmatic </a:t>
            </a:r>
          </a:p>
          <a:p>
            <a:pPr>
              <a:lnSpc>
                <a:spcPct val="100000"/>
              </a:lnSpc>
            </a:pPr>
            <a:r>
              <a:rPr lang="en-US" dirty="0"/>
              <a:t>Over 200 attendees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C3C37-A457-2AD9-3B2F-11445465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7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5060F-2422-F495-2727-57C115630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Secretary of State’s Office Seeking Feedback on Accessible Voting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16CF0-DAE8-1576-92C9-ED1256A4D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600" b="1" dirty="0"/>
              <a:t>From the Secretary of State’s office</a:t>
            </a:r>
            <a:r>
              <a:rPr lang="en-US" sz="2600" dirty="0"/>
              <a:t>: Here are questions that we would like to learn more from you about the accessible voting options presented at the fairs.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600" dirty="0"/>
              <a:t>Which vendor fair did you attend?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600" dirty="0"/>
              <a:t>What brought you to the vendor fair? How did you hear about us?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600" dirty="0"/>
              <a:t>Have you used accessible election equipment prior attending the 2026 vendor fair?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600" dirty="0"/>
              <a:t>After reviewing the options at the fair, which equipment did you like best and why?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600" dirty="0"/>
              <a:t>Which equipment did you least like and why?</a:t>
            </a:r>
          </a:p>
          <a:p>
            <a:pPr marL="514350" lvl="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2600" dirty="0"/>
              <a:t>Any additional comments?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88D0D-0069-672D-936E-A7E0B9E74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62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C93F3-C48A-8F4C-BA4F-2FDC52660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Send Feedback to the Secretary of State’s Office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D0454-FA83-DFBF-D0A2-741E684D3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 your feedback to the Secretary of State’s office Project Manager Bridget Simmons Murphy </a:t>
            </a:r>
          </a:p>
          <a:p>
            <a:pPr lvl="1"/>
            <a:r>
              <a:rPr lang="en-US" sz="2800" dirty="0"/>
              <a:t>Email: </a:t>
            </a:r>
            <a:r>
              <a:rPr lang="en-US" sz="2800" dirty="0">
                <a:hlinkClick r:id="rId2"/>
              </a:rPr>
              <a:t>bridget.murphy@sec.state.ma.us</a:t>
            </a:r>
            <a:endParaRPr lang="en-US" sz="2800" dirty="0"/>
          </a:p>
          <a:p>
            <a:r>
              <a:rPr lang="en-US" dirty="0"/>
              <a:t>Let us know if you share feedback (email </a:t>
            </a:r>
            <a:r>
              <a:rPr lang="en-US" dirty="0">
                <a:hlinkClick r:id="rId3"/>
              </a:rPr>
              <a:t>info@revupma.org</a:t>
            </a:r>
            <a:r>
              <a:rPr lang="en-US" dirty="0"/>
              <a:t>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4634F6-8470-65A6-0876-58338B77E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9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2235-9CBD-A5E6-A9E9-EBDDB6E32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Important Dates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7126D-C165-C4DB-617F-48E031B7B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Voter Registration Deadline: </a:t>
            </a:r>
            <a:br>
              <a:rPr lang="en-US" dirty="0"/>
            </a:br>
            <a:r>
              <a:rPr lang="en-US" dirty="0"/>
              <a:t>Saturday, October 24</a:t>
            </a:r>
          </a:p>
          <a:p>
            <a:r>
              <a:rPr lang="en-US" dirty="0"/>
              <a:t>Vote by Mail Application Deadline: </a:t>
            </a:r>
            <a:br>
              <a:rPr lang="en-US" dirty="0"/>
            </a:br>
            <a:r>
              <a:rPr lang="en-US" dirty="0"/>
              <a:t>Tuesday, October 27 by 5 PM</a:t>
            </a:r>
          </a:p>
          <a:p>
            <a:r>
              <a:rPr lang="en-US" dirty="0"/>
              <a:t>Early Voting Period: </a:t>
            </a:r>
            <a:br>
              <a:rPr lang="en-US" dirty="0"/>
            </a:br>
            <a:r>
              <a:rPr lang="en-US" dirty="0"/>
              <a:t>Saturday, October 17 – Friday, October 30</a:t>
            </a:r>
          </a:p>
          <a:p>
            <a:r>
              <a:rPr lang="en-US" dirty="0"/>
              <a:t>Election Day: </a:t>
            </a:r>
            <a:br>
              <a:rPr lang="en-US" dirty="0"/>
            </a:br>
            <a:r>
              <a:rPr lang="en-US" dirty="0"/>
              <a:t>Tuesday, November 3 (polls open 7 AM – 8 PM)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13662-7E85-A6D1-DF96-7F1A2D16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12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AE776-63C7-F531-5F33-5EAB5CC87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Wrapping 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0B5E9-9B18-E6DB-F5EA-2C48ABC90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17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206464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23EEA-C2E4-CD81-D673-875C0B2CF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Planning Ahead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517BE-5D8C-D958-1761-7ECAA6B80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b="1" dirty="0"/>
              <a:t>Discussion of next steps/action items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Continued advocacy on accessible voting machines 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Advocate for accessible voting equipment to be rolled out soon: ideally for 2028 elections. (All)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Op-ed on the importance of accessible voting equipment (Commonwealth Beacon?)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Submit your feedback on equipment to Bridget Simmons Murphy (all)</a:t>
            </a:r>
          </a:p>
          <a:p>
            <a:pPr lvl="1">
              <a:lnSpc>
                <a:spcPct val="100000"/>
              </a:lnSpc>
            </a:pPr>
            <a:r>
              <a:rPr lang="en-US" sz="2600" dirty="0"/>
              <a:t>Invite Secretary’s office to upcoming meetings (BZ can invite)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67C5B-C2A8-7EE6-D4D7-4554E2ABD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18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894363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004F-0791-83EB-AFCD-2A40BB30A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Planning Ahead,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A6491-5067-59DE-5215-74E055A39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Polling Place Accessibility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Draft materials for contacting local election office with issues (Brianna, Kay)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Let Brianna (</a:t>
            </a:r>
            <a:r>
              <a:rPr lang="en-US" dirty="0">
                <a:hlinkClick r:id="rId3"/>
              </a:rPr>
              <a:t>bzimmerman@dlc-ma.org</a:t>
            </a:r>
            <a:r>
              <a:rPr lang="en-US" dirty="0"/>
              <a:t>) know if you want to get involved in polling place accessibility surveys (all)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Sharing future events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If you are holding future events such as voter registration drives, candidate forums, trainings, etc. share information with </a:t>
            </a:r>
            <a:r>
              <a:rPr lang="en-US" dirty="0">
                <a:hlinkClick r:id="rId4"/>
              </a:rPr>
              <a:t>info@revupma.org</a:t>
            </a:r>
            <a:r>
              <a:rPr lang="en-US" dirty="0"/>
              <a:t> or </a:t>
            </a:r>
            <a:r>
              <a:rPr lang="en-US" dirty="0">
                <a:hlinkClick r:id="rId3"/>
              </a:rPr>
              <a:t>bzimmerman@dlc-ma.org</a:t>
            </a:r>
            <a:r>
              <a:rPr lang="en-US" dirty="0"/>
              <a:t>. We can share with our email list/social media.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Can share info to the national dashboard: </a:t>
            </a:r>
            <a:r>
              <a:rPr lang="en-US" dirty="0">
                <a:hlinkClick r:id="rId5"/>
              </a:rPr>
              <a:t>https://www.mobilize.us/rev-up-aapd/c/dvrw-2026/event/create/</a:t>
            </a:r>
            <a:r>
              <a:rPr lang="en-US" dirty="0"/>
              <a:t> </a:t>
            </a:r>
          </a:p>
          <a:p>
            <a:pPr lvl="1"/>
            <a:endParaRPr lang="en-US" sz="2600" dirty="0"/>
          </a:p>
          <a:p>
            <a:endParaRPr lang="en-US" sz="30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C30F5-9D50-8F8E-65DD-AF10B5FFF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37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6C361-C755-37E1-111C-7D37AD19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Upcoming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2D01D-3F0D-BA86-99B1-64D62CB63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hlinkClick r:id="rId2"/>
              </a:rPr>
              <a:t>Sign up for our next meetings </a:t>
            </a:r>
            <a:r>
              <a:rPr lang="en-US" dirty="0"/>
              <a:t>(if you didn’t already!)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Thursday October 15 at 11 AM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03CF1-C0D7-647B-4D23-71B8F7128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262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FD9E4-57F0-C873-F8E5-9FFA03F4E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Sign up for REV UP MA emails &amp; check out our website!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DE1C5-C8CB-CFE5-7FBB-3AACD2293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For upcoming meeting/event information, voting advocacy updates, and resources…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000" dirty="0">
                <a:hlinkClick r:id="rId2"/>
              </a:rPr>
              <a:t>Sign up for REV UP MA emails! </a:t>
            </a: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>
                <a:hlinkClick r:id="rId3"/>
              </a:rPr>
              <a:t>Check out our website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7A2B6-005C-C673-D91F-673EBD626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21</a:t>
            </a:fld>
            <a:endParaRPr lang="en-US" sz="2000" dirty="0"/>
          </a:p>
        </p:txBody>
      </p:sp>
      <p:pic>
        <p:nvPicPr>
          <p:cNvPr id="5" name="Picture 6" descr="REV Up Mass logo reads, Register! Educate! Vote! Use your Power. Make the disability vote count">
            <a:extLst>
              <a:ext uri="{FF2B5EF4-FFF2-40B4-BE49-F238E27FC236}">
                <a16:creationId xmlns:a16="http://schemas.microsoft.com/office/drawing/2014/main" id="{612AAE98-824B-D86D-1F0B-6249770C1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587620"/>
            <a:ext cx="3185526" cy="318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947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483E5-250D-8847-EBE5-2DB1A5A1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Brianna’s Contact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7A191-7B2E-D0A7-56C1-9B612DD58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z="2000" smtClean="0"/>
              <a:t>22</a:t>
            </a:fld>
            <a:endParaRPr lang="en-US" sz="200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50EA4DE-4214-CB3A-36BD-110E0BCBDC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28016"/>
            <a:ext cx="823655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Brianna Zimmerman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(She/Her/Hers) 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 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Voting Rights Advocate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Disability Law Center, Inc. </a:t>
            </a: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Direct phone/fax/text: 617-315-4593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655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ly REV UP MA meeting" id="{03E3171D-D16D-434B-B30E-3B9951D9DAC0}" vid="{22AD0103-3600-504D-A243-CA73C1B413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322</TotalTime>
  <Words>1238</Words>
  <Application>Microsoft Office PowerPoint</Application>
  <PresentationFormat>Widescreen</PresentationFormat>
  <Paragraphs>140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2013 - 2022 Theme</vt:lpstr>
      <vt:lpstr>REV UP MA September 2026 Meeting</vt:lpstr>
      <vt:lpstr>Housekeeping &amp; Accessibility</vt:lpstr>
      <vt:lpstr>Accessibility </vt:lpstr>
      <vt:lpstr>Accessibility, continued</vt:lpstr>
      <vt:lpstr>Any other access needs?</vt:lpstr>
      <vt:lpstr>Housekeeping </vt:lpstr>
      <vt:lpstr>Today’s Agenda </vt:lpstr>
      <vt:lpstr>Today’s Meeting Agenda</vt:lpstr>
      <vt:lpstr>Introduction to REV UP MA </vt:lpstr>
      <vt:lpstr>Primary Election Debrief  </vt:lpstr>
      <vt:lpstr>Polling Place Accessibility Surveys</vt:lpstr>
      <vt:lpstr>Disability Voting Rights Week Events </vt:lpstr>
      <vt:lpstr>Accessible Voting Equipment Vendor Fairs (August 10 – 14)</vt:lpstr>
      <vt:lpstr>Secretary of State’s Office Seeking Feedback on Accessible Voting Equipment</vt:lpstr>
      <vt:lpstr>Send Feedback to the Secretary of State’s Office </vt:lpstr>
      <vt:lpstr>Important Dates  </vt:lpstr>
      <vt:lpstr>Wrapping Up</vt:lpstr>
      <vt:lpstr>Planning Ahead</vt:lpstr>
      <vt:lpstr>Planning Ahead, Continued</vt:lpstr>
      <vt:lpstr>Upcoming Meetings</vt:lpstr>
      <vt:lpstr>Sign up for REV UP MA emails &amp; check out our website! </vt:lpstr>
      <vt:lpstr>Brianna’s 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Breezie Zimmerman</dc:creator>
  <cp:lastModifiedBy>Brianna Zimmerman</cp:lastModifiedBy>
  <cp:revision>81</cp:revision>
  <dcterms:created xsi:type="dcterms:W3CDTF">2026-08-20T12:47:54Z</dcterms:created>
  <dcterms:modified xsi:type="dcterms:W3CDTF">2026-09-24T15:26:43Z</dcterms:modified>
</cp:coreProperties>
</file>