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6" r:id="rId10"/>
    <p:sldId id="267" r:id="rId11"/>
    <p:sldId id="269" r:id="rId12"/>
    <p:sldId id="281" r:id="rId13"/>
    <p:sldId id="282" r:id="rId14"/>
    <p:sldId id="278" r:id="rId15"/>
    <p:sldId id="280" r:id="rId16"/>
    <p:sldId id="284" r:id="rId17"/>
    <p:sldId id="283" r:id="rId18"/>
    <p:sldId id="275" r:id="rId19"/>
    <p:sldId id="274" r:id="rId20"/>
    <p:sldId id="277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 slide" id="{0922D8A4-6764-6047-8AD2-B36E28E5C127}">
          <p14:sldIdLst>
            <p14:sldId id="256"/>
          </p14:sldIdLst>
        </p14:section>
        <p14:section name="Getting Started" id="{42B11BAF-0D45-3741-948C-1BD236C2C4F8}">
          <p14:sldIdLst>
            <p14:sldId id="260"/>
            <p14:sldId id="257"/>
            <p14:sldId id="258"/>
            <p14:sldId id="261"/>
            <p14:sldId id="262"/>
            <p14:sldId id="263"/>
            <p14:sldId id="264"/>
            <p14:sldId id="266"/>
          </p14:sldIdLst>
        </p14:section>
        <p14:section name="Intro to REV UP MA" id="{31D31DED-53AA-7A4C-B628-C0D09EB59210}">
          <p14:sldIdLst>
            <p14:sldId id="267"/>
          </p14:sldIdLst>
        </p14:section>
        <p14:section name="Review of goals" id="{29E69608-4276-EC4B-9D12-C65654998FD8}">
          <p14:sldIdLst>
            <p14:sldId id="269"/>
            <p14:sldId id="281"/>
          </p14:sldIdLst>
        </p14:section>
        <p14:section name="Advocacy and Outreach Updates" id="{51F6EF2F-8036-4144-B207-FA061F0EEC98}">
          <p14:sldIdLst>
            <p14:sldId id="282"/>
            <p14:sldId id="278"/>
            <p14:sldId id="280"/>
            <p14:sldId id="284"/>
            <p14:sldId id="283"/>
          </p14:sldIdLst>
        </p14:section>
        <p14:section name="Conclusion" id="{B16BCA7F-0123-9745-A0BE-EEEBAC673A0D}">
          <p14:sldIdLst>
            <p14:sldId id="275"/>
            <p14:sldId id="274"/>
            <p14:sldId id="277"/>
            <p14:sldId id="2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F27E77-D766-B40C-BADD-0DB658380C66}" v="266" dt="2026-06-18T18:21:39.925"/>
    <p1510:client id="{D90900A3-DD33-7C4E-BFE9-EF80A40C69C0}" v="3029" dt="2026-06-18T18:44:37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2"/>
  </p:normalViewPr>
  <p:slideViewPr>
    <p:cSldViewPr snapToGrid="0">
      <p:cViewPr varScale="1">
        <p:scale>
          <a:sx n="88" d="100"/>
          <a:sy n="88" d="100"/>
        </p:scale>
        <p:origin x="176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82DCD-A05A-054D-B6A6-E8FDA7135617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25BCE-8F0F-3D46-B4FB-B2AC4C236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35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25BCE-8F0F-3D46-B4FB-B2AC4C2365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9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25BCE-8F0F-3D46-B4FB-B2AC4C2365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14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25BCE-8F0F-3D46-B4FB-B2AC4C23658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14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25BCE-8F0F-3D46-B4FB-B2AC4C23658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49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3803-31EF-D144-A8A6-F176E546C0CE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8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F4FDB-8A9D-B545-A9A8-09E12BC6C0C6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1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C9415-8EA6-F949-8014-49EB670CE2F2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4B0DA-23F1-E040-BA4E-50826DD041D2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3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FDA8F-8D56-494B-920D-D15F79577580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1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E17D-CE86-9F4A-BD9B-6D62BEFE9D88}" type="datetime1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6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2396-805F-CF40-8F17-6D6586905BD7}" type="datetime1">
              <a:rPr lang="en-US" smtClean="0"/>
              <a:t>6/18/26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5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5007-0733-4B47-A9B5-0655EEA55BFB}" type="datetime1">
              <a:rPr lang="en-US" smtClean="0"/>
              <a:t>6/18/26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6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D4FB0-1B63-934E-A6F9-E0F2D2BD3332}" type="datetime1">
              <a:rPr lang="en-US" smtClean="0"/>
              <a:t>6/18/26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7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621-481D-E544-A1EF-D0BA9EDF6D5A}" type="datetime1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66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D8384-DBE2-FB40-B8A0-9006EDA6DBAC}" type="datetime1">
              <a:rPr lang="en-US" smtClean="0"/>
              <a:t>6/18/26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8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B63C-DCD1-3640-A04A-E501E9A5700C}" type="datetime1">
              <a:rPr lang="en-US" smtClean="0"/>
              <a:t>6/18/26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7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vupma.org/wp/sign-up/" TargetMode="External"/><Relationship Id="rId2" Type="http://schemas.openxmlformats.org/officeDocument/2006/relationships/hyperlink" Target="https://revupma.org/w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lc-ma.org/rev-up-2026-webinar-feedback-survey/" TargetMode="External"/><Relationship Id="rId2" Type="http://schemas.openxmlformats.org/officeDocument/2006/relationships/hyperlink" Target="https://www.dlc-ma.org/rev-up-webinar-2026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wma.org/page/OlderAdultsConf202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earch.boston.gov/calendar/ada-day-2026" TargetMode="External"/><Relationship Id="rId2" Type="http://schemas.openxmlformats.org/officeDocument/2006/relationships/hyperlink" Target="https://masilc.org/save-the-date-ada-day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vros.org/events/rock-roll-and-stroll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c-ma.org/2026-community-conversation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c-ma.org/2026-community-conversations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revupma.org/wp/" TargetMode="External"/><Relationship Id="rId2" Type="http://schemas.openxmlformats.org/officeDocument/2006/relationships/hyperlink" Target="https://revupma.org/wp/sign-u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 UP MA June 2026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45095"/>
            <a:ext cx="9144000" cy="165576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Thursday, June 18, 2026</a:t>
            </a:r>
          </a:p>
          <a:p>
            <a:pPr>
              <a:lnSpc>
                <a:spcPct val="110000"/>
              </a:lnSpc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1:00 – 2:00 PM </a:t>
            </a:r>
          </a:p>
          <a:p>
            <a:pPr>
              <a:lnSpc>
                <a:spcPct val="110000"/>
              </a:lnSpc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Zoom </a:t>
            </a:r>
          </a:p>
        </p:txBody>
      </p:sp>
      <p:pic>
        <p:nvPicPr>
          <p:cNvPr id="1030" name="Picture 6" descr="REV Up Mass logo reads, Register! Educate! Vote! Use your Power. Make the disability vote count">
            <a:extLst>
              <a:ext uri="{FF2B5EF4-FFF2-40B4-BE49-F238E27FC236}">
                <a16:creationId xmlns:a16="http://schemas.microsoft.com/office/drawing/2014/main" id="{2807E451-C298-4A80-E982-B443AC2EA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2495" y="109114"/>
            <a:ext cx="2611549" cy="261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709C5-FB88-D9E3-6496-9F6684D0A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1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9D98-0A44-312F-F902-C64953DBF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Introduction to REV UP MA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93D04-C876-0507-6243-051ADE384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788"/>
            <a:ext cx="9342437" cy="347257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600" b="1" dirty="0"/>
              <a:t>REV UP stands for “Register, Educate, Vote, Use your power!” </a:t>
            </a:r>
          </a:p>
          <a:p>
            <a:pPr>
              <a:lnSpc>
                <a:spcPct val="110000"/>
              </a:lnSpc>
            </a:pPr>
            <a:r>
              <a:rPr lang="en-US" sz="2600" dirty="0"/>
              <a:t>REV UP MA is a statewide coalition of organizations and individuals. We: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Educate people with disabilities about voting rights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Advocate for accessible voting processes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Help people with disabilities to register to vote </a:t>
            </a:r>
          </a:p>
          <a:p>
            <a:pPr lvl="1">
              <a:lnSpc>
                <a:spcPct val="110000"/>
              </a:lnSpc>
            </a:pPr>
            <a:r>
              <a:rPr lang="en-US" sz="2600" dirty="0"/>
              <a:t>Encourage civic engagement of people with disabilities </a:t>
            </a:r>
          </a:p>
          <a:p>
            <a:pPr>
              <a:lnSpc>
                <a:spcPct val="110000"/>
              </a:lnSpc>
            </a:pPr>
            <a:r>
              <a:rPr lang="en-US" sz="2600" b="1" dirty="0"/>
              <a:t>Learn more: </a:t>
            </a:r>
            <a:r>
              <a:rPr lang="en-US" sz="2600" dirty="0"/>
              <a:t>visit </a:t>
            </a:r>
            <a:r>
              <a:rPr lang="en-US" sz="2600" dirty="0">
                <a:hlinkClick r:id="rId2"/>
              </a:rPr>
              <a:t>REV UP MA’s website </a:t>
            </a:r>
            <a:r>
              <a:rPr lang="en-US" sz="2600" dirty="0"/>
              <a:t>and </a:t>
            </a:r>
            <a:r>
              <a:rPr lang="en-US" sz="2600" dirty="0">
                <a:hlinkClick r:id="rId3"/>
              </a:rPr>
              <a:t>sign up for our email list! </a:t>
            </a:r>
            <a:endParaRPr lang="en-US" sz="2600" dirty="0"/>
          </a:p>
        </p:txBody>
      </p:sp>
      <p:pic>
        <p:nvPicPr>
          <p:cNvPr id="5" name="Picture 6" descr="REV Up Mass logo reads Register! Educate! Vote! Use your Power. Make the disability vote count">
            <a:extLst>
              <a:ext uri="{FF2B5EF4-FFF2-40B4-BE49-F238E27FC236}">
                <a16:creationId xmlns:a16="http://schemas.microsoft.com/office/drawing/2014/main" id="{051BB3D8-88E5-8CE5-D684-2549CE5DA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3174" y="2347535"/>
            <a:ext cx="2568826" cy="256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43BCB-B1AE-3316-A190-0F4B189A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10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711232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621EA-ACEF-E3D5-B684-858A4D24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Review of REV UP MA 2026 Goals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C8C18-6E2A-C9EF-729D-00FDCA6965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en-US" sz="32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E141B-0EF2-4D7B-EC10-33BA740A5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11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115635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E1F7A2-7724-0766-BA3B-0E9AA85CE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DDE3B-5B54-7A56-0525-720D52830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AutoMARK</a:t>
            </a:r>
            <a:r>
              <a:rPr lang="en-US" dirty="0"/>
              <a:t> advocacy on new accessible voting machines </a:t>
            </a:r>
          </a:p>
          <a:p>
            <a:r>
              <a:rPr lang="en-US" dirty="0"/>
              <a:t>Survey polling places for accessibility issues</a:t>
            </a:r>
          </a:p>
          <a:p>
            <a:r>
              <a:rPr lang="en-US" dirty="0"/>
              <a:t>Voter Education </a:t>
            </a:r>
          </a:p>
          <a:p>
            <a:r>
              <a:rPr lang="en-US" dirty="0"/>
              <a:t>Voter Registration (register at least 50 voters)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81591-8046-4BCE-8B32-EBE23A392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94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2C095-F1A5-CAAD-4C87-8F734E2E8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Rev Up the Vote Webinar 2026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DF54C-9737-CE73-C7C4-64A346525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3078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200" dirty="0"/>
              <a:t>Presentations by Disability Law Center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Voter registration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Accessible remote voting at home and in facilities 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Accessible in-person voting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Volunteer opportunities </a:t>
            </a:r>
          </a:p>
          <a:p>
            <a:pPr>
              <a:lnSpc>
                <a:spcPct val="110000"/>
              </a:lnSpc>
            </a:pPr>
            <a:r>
              <a:rPr lang="en-US" sz="2200" dirty="0"/>
              <a:t>Our goal was to empower people to take away information they can use in their everyday work/lives; get people thinking about how they can register, empower, and educate people with disabilities to vote</a:t>
            </a:r>
          </a:p>
          <a:p>
            <a:pPr lvl="1">
              <a:lnSpc>
                <a:spcPct val="110000"/>
              </a:lnSpc>
            </a:pPr>
            <a:r>
              <a:rPr lang="en-US" sz="2200" b="1" dirty="0"/>
              <a:t>If you are doing voter registration work, we want to know about it! Contact Brianna so that we can measure REV UP members’ impacts and report it to our national partners. </a:t>
            </a:r>
          </a:p>
          <a:p>
            <a:pPr lvl="1">
              <a:lnSpc>
                <a:spcPct val="110000"/>
              </a:lnSpc>
            </a:pPr>
            <a:r>
              <a:rPr lang="en-US" sz="2200" b="1" dirty="0"/>
              <a:t>We can list your organization as a member on REV UP MA website. </a:t>
            </a:r>
          </a:p>
          <a:p>
            <a:pPr>
              <a:lnSpc>
                <a:spcPct val="110000"/>
              </a:lnSpc>
            </a:pPr>
            <a:r>
              <a:rPr lang="en-US" sz="2200" dirty="0">
                <a:hlinkClick r:id="rId2"/>
              </a:rPr>
              <a:t>Webinar recording</a:t>
            </a:r>
            <a:endParaRPr lang="en-US" sz="2200" dirty="0"/>
          </a:p>
          <a:p>
            <a:pPr>
              <a:lnSpc>
                <a:spcPct val="110000"/>
              </a:lnSpc>
            </a:pPr>
            <a:r>
              <a:rPr lang="en-US" sz="2200" dirty="0">
                <a:hlinkClick r:id="rId3"/>
              </a:rPr>
              <a:t>Feedback survey 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98261-604C-3615-294E-9F65B517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89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7067D-A9F1-3B66-2C63-3ED3F8D0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Outreach and Advocacy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ED915-4BB2-37CE-B47A-A6178A34E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dirty="0"/>
              <a:t>DLC: Voting-Related Updates and Events </a:t>
            </a:r>
          </a:p>
          <a:p>
            <a:pPr>
              <a:lnSpc>
                <a:spcPct val="110000"/>
              </a:lnSpc>
            </a:pPr>
            <a:r>
              <a:rPr lang="en-US" dirty="0">
                <a:hlinkClick r:id="rId3"/>
              </a:rPr>
              <a:t>NASW-MA Older Adults and People with Disabilities conference</a:t>
            </a:r>
            <a:r>
              <a:rPr lang="en-US" dirty="0"/>
              <a:t> on June 11: 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Empowering the Disability Vote: A Guide for Social Workers (Continuing Education Units available)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Brandeis Disabled Students Network #</a:t>
            </a:r>
            <a:r>
              <a:rPr lang="en-US" dirty="0" err="1"/>
              <a:t>CripTheVote</a:t>
            </a:r>
            <a:r>
              <a:rPr lang="en-US" dirty="0"/>
              <a:t> event </a:t>
            </a:r>
          </a:p>
          <a:p>
            <a:pPr>
              <a:lnSpc>
                <a:spcPct val="110000"/>
              </a:lnSpc>
            </a:pPr>
            <a:r>
              <a:rPr lang="en-US" dirty="0"/>
              <a:t>National connections with National Disability Rights Network, REV UP national, REV UP VT and ME </a:t>
            </a:r>
          </a:p>
          <a:p>
            <a:pPr>
              <a:lnSpc>
                <a:spcPct val="110000"/>
              </a:lnSpc>
            </a:pPr>
            <a:r>
              <a:rPr lang="en-US" dirty="0"/>
              <a:t>Massachusetts West Region Self-Advocacy Conference (Springfield)</a:t>
            </a:r>
          </a:p>
          <a:p>
            <a:pPr>
              <a:lnSpc>
                <a:spcPct val="110000"/>
              </a:lnSpc>
            </a:pPr>
            <a:r>
              <a:rPr lang="en-US" dirty="0"/>
              <a:t>Older Adult Behavioral Health Network (Worcester)</a:t>
            </a:r>
          </a:p>
          <a:p>
            <a:pPr>
              <a:lnSpc>
                <a:spcPct val="110000"/>
              </a:lnSpc>
            </a:pPr>
            <a:r>
              <a:rPr lang="en-US" dirty="0"/>
              <a:t>Various other outreaches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74AD6-0363-3E15-9510-C4EF7A72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68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BC975-0E55-7284-BF27-D13EDED59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Upcoming Events: ADA Celebrations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47294-19C6-97C6-9508-385951F02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4756"/>
            <a:ext cx="10515600" cy="5116719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cs typeface="Arial"/>
                <a:hlinkClick r:id="rId2"/>
              </a:rPr>
              <a:t>ADA Day at Dunn State Park: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Friday, July 31st, 2026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11am – 3:00 pm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Dunn State Park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289 Pearl Street, Gardner, MA 01440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Rain or Shine!</a:t>
            </a:r>
          </a:p>
          <a:p>
            <a:pPr>
              <a:lnSpc>
                <a:spcPct val="120000"/>
              </a:lnSpc>
            </a:pPr>
            <a:r>
              <a:rPr lang="en-US" dirty="0">
                <a:cs typeface="Arial" panose="020B0604020202020204"/>
                <a:hlinkClick r:id="rId3"/>
              </a:rPr>
              <a:t>Boston ADA Day:</a:t>
            </a:r>
            <a:br>
              <a:rPr lang="en-US" dirty="0">
                <a:cs typeface="Arial" panose="020B0604020202020204"/>
              </a:rPr>
            </a:br>
            <a:r>
              <a:rPr lang="en-US" dirty="0">
                <a:cs typeface="Arial" panose="020B0604020202020204"/>
              </a:rPr>
              <a:t>Wednesday, July 15, 2026 </a:t>
            </a:r>
            <a:br>
              <a:rPr lang="en-US" dirty="0">
                <a:cs typeface="Arial" panose="020B0604020202020204"/>
              </a:rPr>
            </a:br>
            <a:r>
              <a:rPr lang="en-US" dirty="0">
                <a:cs typeface="Arial" panose="020B0604020202020204"/>
              </a:rPr>
              <a:t>12 PM – 2 PM</a:t>
            </a:r>
            <a:br>
              <a:rPr lang="en-US" dirty="0">
                <a:cs typeface="Arial" panose="020B0604020202020204"/>
              </a:rPr>
            </a:br>
            <a:r>
              <a:rPr lang="en-US" dirty="0">
                <a:cs typeface="Arial" panose="020B0604020202020204"/>
              </a:rPr>
              <a:t>560 Boylston St., Boston</a:t>
            </a:r>
            <a:br>
              <a:rPr lang="en-US" dirty="0">
                <a:cs typeface="Arial" panose="020B0604020202020204"/>
              </a:rPr>
            </a:br>
            <a:r>
              <a:rPr lang="en-US" dirty="0">
                <a:cs typeface="Arial" panose="020B0604020202020204"/>
              </a:rPr>
              <a:t>*DLC will be tabling, REV UP represented 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>
                <a:hlinkClick r:id="rId4"/>
              </a:rPr>
              <a:t>Stavros Rock, Roll and Stroll Event: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Saturday, July 25, 2026</a:t>
            </a:r>
            <a:br>
              <a:rPr lang="en-US" dirty="0">
                <a:cs typeface="Arial"/>
              </a:rPr>
            </a:br>
            <a:r>
              <a:rPr lang="en-US" dirty="0">
                <a:cs typeface="Arial"/>
              </a:rPr>
              <a:t>2 PM – 6 PM  </a:t>
            </a:r>
            <a:br>
              <a:rPr lang="en-US" dirty="0"/>
            </a:br>
            <a:r>
              <a:rPr lang="en-US" dirty="0"/>
              <a:t>Look Memorial Park, Northampton</a:t>
            </a:r>
            <a:br>
              <a:rPr lang="en-US" dirty="0"/>
            </a:br>
            <a:r>
              <a:rPr lang="en-US" dirty="0"/>
              <a:t>*DLC will be tabling, REV UP represented </a:t>
            </a:r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4FEA1-386B-A891-F9B8-57AD314D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2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083B5-5A69-978E-4CD9-C5B25D16E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Upcoming Events,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C04C6-3202-838F-B2A3-A3B1CD4A2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  <a:hlinkClick r:id="rId2"/>
              </a:rPr>
              <a:t>DLC Community Conversations </a:t>
            </a:r>
            <a:r>
              <a:rPr lang="en-US" dirty="0">
                <a:ea typeface="+mn-lt"/>
                <a:cs typeface="+mn-lt"/>
              </a:rPr>
              <a:t>(next slide)</a:t>
            </a:r>
            <a:endParaRPr lang="en-US" dirty="0">
              <a:cs typeface="Arial" panose="020B0604020202020204"/>
            </a:endParaRPr>
          </a:p>
          <a:p>
            <a:r>
              <a:rPr lang="en-US" dirty="0">
                <a:ea typeface="+mn-lt"/>
                <a:cs typeface="+mn-lt"/>
              </a:rPr>
              <a:t>Independent Living (IL) Conference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Best Western, Marlborough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Wednesday September 23, 2026 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8:30 AM – 3:30 PM</a:t>
            </a:r>
            <a:endParaRPr lang="en-US" dirty="0">
              <a:cs typeface="Arial"/>
            </a:endParaRPr>
          </a:p>
          <a:p>
            <a:r>
              <a:rPr lang="en-US" dirty="0">
                <a:ea typeface="+mn-lt"/>
                <a:cs typeface="+mn-lt"/>
              </a:rPr>
              <a:t>Upcoming voter registration plans with Stavros and </a:t>
            </a:r>
            <a:r>
              <a:rPr lang="en-US" dirty="0" err="1">
                <a:ea typeface="+mn-lt"/>
                <a:cs typeface="+mn-lt"/>
              </a:rPr>
              <a:t>AdLib</a:t>
            </a:r>
            <a:r>
              <a:rPr lang="en-US" dirty="0">
                <a:ea typeface="+mn-lt"/>
                <a:cs typeface="+mn-lt"/>
              </a:rPr>
              <a:t> Centers for Independent Living</a:t>
            </a:r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B2FD0-F811-242F-21A3-91A14AC4C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82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A8565-46A3-AF9B-2774-97944E1FB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DLC Focus Area Community Forums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DEEF6-DEF8-F676-4226-92075FEC3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944"/>
            <a:ext cx="10515600" cy="54240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Each year, DLC asks the disability community about the legal issues that matter most (including voting-related issues). </a:t>
            </a:r>
          </a:p>
          <a:p>
            <a:r>
              <a:rPr lang="en-US" sz="2400"/>
              <a:t>DLC will be holding </a:t>
            </a:r>
            <a:r>
              <a:rPr lang="en-US" sz="2400" b="1"/>
              <a:t>three community conversations </a:t>
            </a:r>
            <a:r>
              <a:rPr lang="en-US" sz="2400"/>
              <a:t>this year. </a:t>
            </a:r>
            <a:r>
              <a:rPr lang="en-US" sz="2400" b="1"/>
              <a:t>CART and ASL have been requested for all events.</a:t>
            </a:r>
          </a:p>
          <a:p>
            <a:pPr lvl="1"/>
            <a:r>
              <a:rPr lang="en-US" b="1"/>
              <a:t>Boston: </a:t>
            </a:r>
            <a:r>
              <a:rPr lang="en-US"/>
              <a:t>Wednesday, June 24</a:t>
            </a:r>
            <a:br>
              <a:rPr lang="en-US"/>
            </a:br>
            <a:r>
              <a:rPr lang="en-US"/>
              <a:t>10 am - 12 pm</a:t>
            </a:r>
          </a:p>
          <a:p>
            <a:pPr lvl="1"/>
            <a:r>
              <a:rPr lang="en-US" b="1"/>
              <a:t>Brockton: </a:t>
            </a:r>
            <a:r>
              <a:rPr lang="en-US"/>
              <a:t>Thursday, June 25</a:t>
            </a:r>
            <a:br>
              <a:rPr lang="en-US"/>
            </a:br>
            <a:r>
              <a:rPr lang="en-US"/>
              <a:t>10am - 12 pm</a:t>
            </a:r>
          </a:p>
          <a:p>
            <a:pPr lvl="1"/>
            <a:r>
              <a:rPr lang="en-US" b="1"/>
              <a:t>Online: </a:t>
            </a:r>
            <a:r>
              <a:rPr lang="en-US"/>
              <a:t>Wednesday, July 8</a:t>
            </a:r>
            <a:br>
              <a:rPr lang="en-US"/>
            </a:br>
            <a:r>
              <a:rPr lang="en-US"/>
              <a:t>6:30 pm - 8 pm</a:t>
            </a:r>
            <a:br>
              <a:rPr lang="en-US"/>
            </a:br>
            <a:r>
              <a:rPr lang="en-US"/>
              <a:t>Virtual – participate from anywhere!</a:t>
            </a:r>
          </a:p>
          <a:p>
            <a:r>
              <a:rPr lang="en-US" sz="2400">
                <a:hlinkClick r:id="rId2"/>
              </a:rPr>
              <a:t>Learn more and register for community conversations on DLC’s website.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3758A3-1B49-FD15-0F47-1CE76E751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15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AE776-63C7-F531-5F33-5EAB5CC87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Wrapping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0B5E9-9B18-E6DB-F5EA-2C48ABC9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18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206464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23EEA-C2E4-CD81-D673-875C0B2C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Action Items and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517BE-5D8C-D958-1761-7ECAA6B80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057"/>
            <a:ext cx="10515600" cy="513941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Brianna &amp; All: Set up voter registration group meeting next month</a:t>
            </a:r>
          </a:p>
          <a:p>
            <a:pPr>
              <a:lnSpc>
                <a:spcPct val="100000"/>
              </a:lnSpc>
            </a:pPr>
            <a:r>
              <a:rPr lang="en-US" dirty="0"/>
              <a:t>Brianna: </a:t>
            </a:r>
            <a:r>
              <a:rPr lang="en-US" dirty="0" err="1"/>
              <a:t>AutoMARK</a:t>
            </a:r>
            <a:r>
              <a:rPr lang="en-US" dirty="0"/>
              <a:t> advocacy 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Contact national partners regarding which states have sip-and-puff capabilities with voting machines. 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Share information about upcoming equipment fairs that Secretary of State is organizing, when available. 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Report back. </a:t>
            </a:r>
          </a:p>
          <a:p>
            <a:pPr>
              <a:lnSpc>
                <a:spcPct val="100000"/>
              </a:lnSpc>
            </a:pPr>
            <a:r>
              <a:rPr lang="en-US" dirty="0"/>
              <a:t>Brianna and Sue: We will share Summer event information (ADA celebration events)</a:t>
            </a:r>
          </a:p>
          <a:p>
            <a:pPr>
              <a:lnSpc>
                <a:spcPct val="100000"/>
              </a:lnSpc>
            </a:pPr>
            <a:r>
              <a:rPr lang="en-US" dirty="0"/>
              <a:t>All: Member recruitment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Contact Brianna with any additional groups who might be interested in joining REV UP MA, more diversity needed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67C5B-C2A8-7EE6-D4D7-4554E2ABD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19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894363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FDC40-8105-984F-105D-42F44EB3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2</a:t>
            </a:fld>
            <a:endParaRPr lang="en-US" sz="20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0A72C2-D1C3-5701-D435-D4CD7B68F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Housekeeping &amp; Accessibility</a:t>
            </a:r>
          </a:p>
        </p:txBody>
      </p:sp>
    </p:spTree>
    <p:extLst>
      <p:ext uri="{BB962C8B-B14F-4D97-AF65-F5344CB8AC3E}">
        <p14:creationId xmlns:p14="http://schemas.microsoft.com/office/powerpoint/2010/main" val="717826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FD9E4-57F0-C873-F8E5-9FFA03F4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Sign up for REV UP MA emails &amp; check out our website!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DE1C5-C8CB-CFE5-7FBB-3AACD2293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/>
              <a:t>For upcoming meeting/event information, voting advocacy updates, and resources…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4000">
                <a:hlinkClick r:id="rId2"/>
              </a:rPr>
              <a:t>Sign up for REV UP MA emails! </a:t>
            </a:r>
            <a:endParaRPr lang="en-US" sz="4000"/>
          </a:p>
          <a:p>
            <a:pPr marL="0" indent="0">
              <a:buNone/>
            </a:pPr>
            <a:endParaRPr lang="en-US" sz="4000"/>
          </a:p>
          <a:p>
            <a:pPr marL="0" indent="0">
              <a:buNone/>
            </a:pPr>
            <a:r>
              <a:rPr lang="en-US" sz="4000">
                <a:hlinkClick r:id="rId3"/>
              </a:rPr>
              <a:t>Check out our website</a:t>
            </a:r>
            <a:endParaRPr lang="en-US" sz="4000"/>
          </a:p>
        </p:txBody>
      </p:sp>
      <p:pic>
        <p:nvPicPr>
          <p:cNvPr id="5" name="Picture 6" descr="REV Up Mass logo reads, Register! Educate! Vote! Use your Power. Make the disability vote count">
            <a:extLst>
              <a:ext uri="{FF2B5EF4-FFF2-40B4-BE49-F238E27FC236}">
                <a16:creationId xmlns:a16="http://schemas.microsoft.com/office/drawing/2014/main" id="{612AAE98-824B-D86D-1F0B-6249770C1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2587620"/>
            <a:ext cx="3185526" cy="318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7A2B6-005C-C673-D91F-673EBD626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20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114947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483E5-250D-8847-EBE5-2DB1A5A18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Brianna’s Contact Information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50EA4DE-4214-CB3A-36BD-110E0BCBDC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28016"/>
            <a:ext cx="823655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Brianna Zimmerman</a:t>
            </a: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(She/Her/Hers) </a:t>
            </a: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 </a:t>
            </a: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Voting Rights Advocate</a:t>
            </a: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Disability Law Center, Inc. </a:t>
            </a: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</a:t>
            </a: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Direct phone/fax/text: 617-315-4593</a:t>
            </a:r>
            <a:endParaRPr kumimoji="0" lang="en-US" alt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7A191-7B2E-D0A7-56C1-9B612DD58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21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6065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D1491-DFB2-EF90-3105-6C027094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Accessibility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34818-8AFE-E3E0-FFCE-953335198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69301"/>
            <a:ext cx="7560854" cy="4650160"/>
          </a:xfrm>
        </p:spPr>
        <p:txBody>
          <a:bodyPr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Keep chat use to a minimum if you are able</a:t>
            </a:r>
          </a:p>
          <a:p>
            <a:pPr>
              <a:lnSpc>
                <a:spcPct val="120000"/>
              </a:lnSpc>
            </a:pPr>
            <a:r>
              <a:rPr lang="en-US" sz="2600" b="1">
                <a:latin typeface="Arial"/>
                <a:cs typeface="Arial"/>
              </a:rPr>
              <a:t>Captioning: CART Captioner providing captions</a:t>
            </a:r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To view captions: </a:t>
            </a: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Click the ‘CC’ or ‘Show Captions’ button at the bottom of your Zoom screen (it may also be under the ‘More’ button depending on your device.) </a:t>
            </a:r>
          </a:p>
          <a:p>
            <a:pPr lvl="1">
              <a:lnSpc>
                <a:spcPct val="120000"/>
              </a:lnSpc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To adjust font size and color: </a:t>
            </a: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click the carrot or ‘up’ arrow ^ and ‘Caption Settings.’ </a:t>
            </a:r>
            <a:endParaRPr lang="en-US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Screenshot of the menu bar on a Zoom meeting. The arrow next to the ‘Show Captions’ or ‘CC’ button is being pressed, and the mouse is selecting caption settings. ">
            <a:extLst>
              <a:ext uri="{FF2B5EF4-FFF2-40B4-BE49-F238E27FC236}">
                <a16:creationId xmlns:a16="http://schemas.microsoft.com/office/drawing/2014/main" id="{8EB117A4-2A19-0402-09B1-2BE359888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3347" y="2456443"/>
            <a:ext cx="4082717" cy="3116418"/>
          </a:xfrm>
          <a:prstGeom prst="rect">
            <a:avLst/>
          </a:prstGeom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259BBE6F-E3C7-9DA8-73FE-058F99715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3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319716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4FFD1-804F-E074-3003-68764A3E4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>
                <a:latin typeface="Arial" panose="020B0604020202020204" pitchFamily="34" charset="0"/>
                <a:cs typeface="Arial" panose="020B0604020202020204" pitchFamily="34" charset="0"/>
              </a:rPr>
              <a:t>Accessibility,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71ED0-C505-E609-BB04-BBF7375DD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ASL interpreters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will be spotlit/readily visible on your screen while they interpreting. </a:t>
            </a:r>
          </a:p>
          <a:p>
            <a:pPr lvl="1">
              <a:lnSpc>
                <a:spcPct val="10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In case of tech issues, you can pin the interpreters on your screen by clicking the three dots on the right of the ASL interpreters’ screens and pressing ‘Pin.’</a:t>
            </a:r>
          </a:p>
          <a:p>
            <a:pPr lvl="1">
              <a:lnSpc>
                <a:spcPct val="10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If you hear the ASL interpreters speak, they are interpreting for someone who is speaking ASL.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Please let us know if you have any issues with accessing CART captions or viewing ASL interpreters!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43631-FB6F-9967-B6A2-BAC6BDE8C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4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91181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12DCE-DD88-A252-9D33-19AA882F6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Any other access needs?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7F7D8-4472-CF42-5F40-8D6FA8F6EB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Feel free to speak up or message Brianna in the chat!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DA61F-9FEF-6E24-9AE5-76FA52B6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400" smtClean="0"/>
              <a:t>5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95768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900EAC-3F58-78D5-40AE-470C79B65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Housekeeping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F3EC66-C471-34CD-4503-5C43B8C90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8383"/>
            <a:ext cx="6549189" cy="4717967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7400" b="1"/>
              <a:t>Say your name before you speak.</a:t>
            </a:r>
          </a:p>
          <a:p>
            <a:pPr>
              <a:lnSpc>
                <a:spcPct val="120000"/>
              </a:lnSpc>
            </a:pPr>
            <a:r>
              <a:rPr lang="en-US" sz="7400" b="1"/>
              <a:t>Using the raise hand feature </a:t>
            </a:r>
          </a:p>
          <a:p>
            <a:pPr lvl="1">
              <a:lnSpc>
                <a:spcPct val="120000"/>
              </a:lnSpc>
            </a:pPr>
            <a:r>
              <a:rPr lang="en-US" sz="7400" b="1"/>
              <a:t>Use the raise hand feature </a:t>
            </a:r>
            <a:r>
              <a:rPr lang="en-US" sz="7400"/>
              <a:t>by clicking the ‘Reactions’  and ‘Raise hand’ buttons at the bottom of your screen. If you are joining by phone, dial *9 to raise and lower your hand. </a:t>
            </a:r>
          </a:p>
          <a:p>
            <a:pPr>
              <a:lnSpc>
                <a:spcPct val="120000"/>
              </a:lnSpc>
            </a:pPr>
            <a:r>
              <a:rPr lang="en-US" sz="7400" b="1"/>
              <a:t>Mute/unmute </a:t>
            </a:r>
            <a:r>
              <a:rPr lang="en-US" sz="7400"/>
              <a:t>by pressing the microphone button at the bottom left of your screen. If joining by phone, dial *6 to unmute/mute yourself. </a:t>
            </a:r>
          </a:p>
          <a:p>
            <a:pPr lvl="1"/>
            <a:endParaRPr lang="en-US" sz="2800"/>
          </a:p>
          <a:p>
            <a:endParaRPr lang="en-US"/>
          </a:p>
        </p:txBody>
      </p:sp>
      <p:pic>
        <p:nvPicPr>
          <p:cNvPr id="10" name="Picture 9" descr="A screenshot of the reaction buttons on a Zoom screen. The mouse is hovering over the reaction button and there are a variety of emoji reactions including a “Raise hand” button.">
            <a:extLst>
              <a:ext uri="{FF2B5EF4-FFF2-40B4-BE49-F238E27FC236}">
                <a16:creationId xmlns:a16="http://schemas.microsoft.com/office/drawing/2014/main" id="{2B69FD3C-DD98-DD97-4146-F5630EAF4D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126" y="1704557"/>
            <a:ext cx="4130147" cy="3448886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86A2264-2205-9D74-2DF9-3FDB7E72B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6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4687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5726-A60F-4613-9D2B-96FABA86A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Today’s Agenda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122B1-BD3A-32C2-12BD-1819099E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7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201988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326D0-0071-C17F-0284-90923DD02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/>
              <a:t>Today’s 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6E00C-3C57-351E-D53C-E118061D6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976"/>
            <a:ext cx="10928684" cy="504908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200" b="1"/>
              <a:t>Getting started, Introductions</a:t>
            </a:r>
            <a:r>
              <a:rPr lang="en-US" sz="2200"/>
              <a:t> (5 – 10 minutes)</a:t>
            </a:r>
          </a:p>
          <a:p>
            <a:pPr lvl="1">
              <a:lnSpc>
                <a:spcPct val="100000"/>
              </a:lnSpc>
            </a:pPr>
            <a:r>
              <a:rPr lang="en-US" sz="2200"/>
              <a:t>Housekeeping and accessibility (done)</a:t>
            </a:r>
          </a:p>
          <a:p>
            <a:pPr lvl="1">
              <a:lnSpc>
                <a:spcPct val="100000"/>
              </a:lnSpc>
            </a:pPr>
            <a:r>
              <a:rPr lang="en-US" sz="2200"/>
              <a:t>Review Agenda</a:t>
            </a:r>
          </a:p>
          <a:p>
            <a:pPr lvl="1">
              <a:lnSpc>
                <a:spcPct val="100000"/>
              </a:lnSpc>
            </a:pPr>
            <a:r>
              <a:rPr lang="en-US" sz="2200"/>
              <a:t>Introductions / Icebreaker </a:t>
            </a:r>
          </a:p>
          <a:p>
            <a:pPr>
              <a:lnSpc>
                <a:spcPct val="100000"/>
              </a:lnSpc>
            </a:pPr>
            <a:r>
              <a:rPr lang="en-US" sz="2200" b="1"/>
              <a:t>Introduction to REV UP MA </a:t>
            </a:r>
            <a:r>
              <a:rPr lang="en-US" sz="2200"/>
              <a:t>(if new members) (2 minutes) </a:t>
            </a:r>
          </a:p>
          <a:p>
            <a:pPr>
              <a:lnSpc>
                <a:spcPct val="100000"/>
              </a:lnSpc>
            </a:pPr>
            <a:r>
              <a:rPr lang="en-US" sz="2200" b="1"/>
              <a:t>Brief Review of Goals </a:t>
            </a:r>
            <a:r>
              <a:rPr lang="en-US" sz="2200"/>
              <a:t>(5 minutes)</a:t>
            </a:r>
            <a:endParaRPr lang="en-US" sz="2200" b="1"/>
          </a:p>
          <a:p>
            <a:pPr>
              <a:lnSpc>
                <a:spcPct val="100000"/>
              </a:lnSpc>
            </a:pPr>
            <a:r>
              <a:rPr lang="en-US" sz="2200" b="1"/>
              <a:t>Debrief on Rev Up the Vote Webinar </a:t>
            </a:r>
            <a:r>
              <a:rPr lang="en-US" sz="2200"/>
              <a:t>(5 – 10 minutes) </a:t>
            </a:r>
            <a:endParaRPr lang="en-US" sz="1800"/>
          </a:p>
          <a:p>
            <a:pPr>
              <a:lnSpc>
                <a:spcPct val="100000"/>
              </a:lnSpc>
            </a:pPr>
            <a:r>
              <a:rPr lang="en-US" sz="2200" b="1"/>
              <a:t>Other Outreach and Advocacy Updates </a:t>
            </a:r>
            <a:r>
              <a:rPr lang="en-US" sz="2200"/>
              <a:t>(10 – 15 minutes)</a:t>
            </a:r>
          </a:p>
          <a:p>
            <a:pPr>
              <a:lnSpc>
                <a:spcPct val="100000"/>
              </a:lnSpc>
            </a:pPr>
            <a:r>
              <a:rPr lang="en-US" sz="2200" b="1"/>
              <a:t>Coordinating Plans and Workgroups for Summer/Fall 2026 </a:t>
            </a:r>
            <a:r>
              <a:rPr lang="en-US" sz="2200"/>
              <a:t>(20 – 25 minutes)</a:t>
            </a:r>
            <a:endParaRPr lang="en-US" sz="2200" b="1"/>
          </a:p>
          <a:p>
            <a:pPr lvl="1">
              <a:lnSpc>
                <a:spcPct val="100000"/>
              </a:lnSpc>
            </a:pPr>
            <a:r>
              <a:rPr lang="en-US" sz="2200"/>
              <a:t>Voter registration drives</a:t>
            </a:r>
          </a:p>
          <a:p>
            <a:pPr lvl="1">
              <a:lnSpc>
                <a:spcPct val="100000"/>
              </a:lnSpc>
            </a:pPr>
            <a:r>
              <a:rPr lang="en-US" sz="2200"/>
              <a:t>Polling place accessibility surveys </a:t>
            </a:r>
          </a:p>
          <a:p>
            <a:pPr lvl="1">
              <a:lnSpc>
                <a:spcPct val="100000"/>
              </a:lnSpc>
            </a:pPr>
            <a:r>
              <a:rPr lang="en-US" sz="2200"/>
              <a:t>New member recruitment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1B2EFC-E5FA-18E4-CA4E-4E9D47E4F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pPr/>
              <a:t>8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94544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661E7-0251-E71B-8A88-8F9915FE7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/>
              <a:t>Introductions &amp; Icebreaker</a:t>
            </a:r>
            <a:endParaRPr lang="en-US" b="1"/>
          </a:p>
        </p:txBody>
      </p:sp>
      <p:pic>
        <p:nvPicPr>
          <p:cNvPr id="13" name="Graphic 12" descr="Person icon">
            <a:extLst>
              <a:ext uri="{FF2B5EF4-FFF2-40B4-BE49-F238E27FC236}">
                <a16:creationId xmlns:a16="http://schemas.microsoft.com/office/drawing/2014/main" id="{631B2ED2-15F1-6DD8-B121-F00CD18E780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495926"/>
            <a:ext cx="1933074" cy="193307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8E67815-1818-276C-D123-C844E5A54AA8}"/>
              </a:ext>
            </a:extLst>
          </p:cNvPr>
          <p:cNvSpPr txBox="1"/>
          <p:nvPr/>
        </p:nvSpPr>
        <p:spPr>
          <a:xfrm>
            <a:off x="958515" y="3534013"/>
            <a:ext cx="513748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3600" b="1"/>
              <a:t>Introduction</a:t>
            </a:r>
            <a:br>
              <a:rPr lang="en-US" sz="3200" b="1"/>
            </a:br>
            <a:r>
              <a:rPr lang="en-US" sz="3200"/>
              <a:t>Name</a:t>
            </a:r>
          </a:p>
          <a:p>
            <a:pPr lvl="0">
              <a:lnSpc>
                <a:spcPct val="100000"/>
              </a:lnSpc>
            </a:pPr>
            <a:r>
              <a:rPr lang="en-US" sz="3200"/>
              <a:t>Pronouns </a:t>
            </a:r>
          </a:p>
          <a:p>
            <a:pPr lvl="0">
              <a:lnSpc>
                <a:spcPct val="100000"/>
              </a:lnSpc>
            </a:pPr>
            <a:r>
              <a:rPr lang="en-US" sz="3200"/>
              <a:t>Location</a:t>
            </a:r>
          </a:p>
          <a:p>
            <a:r>
              <a:rPr lang="en-US" sz="3200"/>
              <a:t>Organization (if applicable)</a:t>
            </a:r>
            <a:endParaRPr lang="en-US"/>
          </a:p>
        </p:txBody>
      </p:sp>
      <p:pic>
        <p:nvPicPr>
          <p:cNvPr id="6" name="Graphic 5" descr="Sun icon&#10;">
            <a:extLst>
              <a:ext uri="{FF2B5EF4-FFF2-40B4-BE49-F238E27FC236}">
                <a16:creationId xmlns:a16="http://schemas.microsoft.com/office/drawing/2014/main" id="{2CFBE562-6233-7B7B-BE42-826E6DFF73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57475" y="1495926"/>
            <a:ext cx="1933074" cy="193307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5FEB88-F9AD-93B8-3AAF-432E6F6BA8DC}"/>
              </a:ext>
            </a:extLst>
          </p:cNvPr>
          <p:cNvSpPr txBox="1"/>
          <p:nvPr/>
        </p:nvSpPr>
        <p:spPr>
          <a:xfrm>
            <a:off x="6657475" y="3534013"/>
            <a:ext cx="5257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/>
              <a:t>Icebreaker</a:t>
            </a:r>
          </a:p>
          <a:p>
            <a:r>
              <a:rPr lang="en-US" sz="3200"/>
              <a:t>Are there any Summer plans you are looking forward to? (Could be work or non-work related!)</a:t>
            </a:r>
          </a:p>
          <a:p>
            <a:endParaRPr lang="en-US" sz="28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1F2B823-BF39-E317-ECBB-5C58FD8F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z="2000" smtClean="0"/>
              <a:t>9</a:t>
            </a:fld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459891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 UP March 2026 mtg" id="{DD6AACED-7BFC-514F-B647-F013A917FA55}" vid="{D93A375F-E3F2-6242-B0D6-78DC4593EF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1165</Words>
  <Application>Microsoft Macintosh PowerPoint</Application>
  <PresentationFormat>Widescreen</PresentationFormat>
  <Paragraphs>137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Arial</vt:lpstr>
      <vt:lpstr>Segoe UI</vt:lpstr>
      <vt:lpstr>Times New Roman</vt:lpstr>
      <vt:lpstr>Office 2013 - 2022 Theme</vt:lpstr>
      <vt:lpstr>REV UP MA June 2026 Meeting</vt:lpstr>
      <vt:lpstr>Housekeeping &amp; Accessibility</vt:lpstr>
      <vt:lpstr>Accessibility </vt:lpstr>
      <vt:lpstr>Accessibility, continued</vt:lpstr>
      <vt:lpstr>Any other access needs?</vt:lpstr>
      <vt:lpstr>Housekeeping </vt:lpstr>
      <vt:lpstr>Today’s Agenda </vt:lpstr>
      <vt:lpstr>Today’s Meeting Agenda</vt:lpstr>
      <vt:lpstr>Introductions &amp; Icebreaker</vt:lpstr>
      <vt:lpstr>Introduction to REV UP MA </vt:lpstr>
      <vt:lpstr>Review of REV UP MA 2026 Goals</vt:lpstr>
      <vt:lpstr>Goals </vt:lpstr>
      <vt:lpstr>Rev Up the Vote Webinar 2026 </vt:lpstr>
      <vt:lpstr>Outreach and Advocacy Updates</vt:lpstr>
      <vt:lpstr>Upcoming Events: ADA Celebrations </vt:lpstr>
      <vt:lpstr>Upcoming Events, Continued</vt:lpstr>
      <vt:lpstr>DLC Focus Area Community Forums</vt:lpstr>
      <vt:lpstr>Wrapping Up</vt:lpstr>
      <vt:lpstr>Action Items and Next Steps</vt:lpstr>
      <vt:lpstr>Sign up for REV UP MA emails &amp; check out our website! </vt:lpstr>
      <vt:lpstr>Brianna’s 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Breezie Zimmerman</dc:creator>
  <cp:lastModifiedBy>Brianna Zimmerman</cp:lastModifiedBy>
  <cp:revision>2</cp:revision>
  <dcterms:created xsi:type="dcterms:W3CDTF">2026-06-18T15:30:04Z</dcterms:created>
  <dcterms:modified xsi:type="dcterms:W3CDTF">2026-06-18T18:44:37Z</dcterms:modified>
</cp:coreProperties>
</file>